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Image"/>
          <p:cNvSpPr/>
          <p:nvPr>
            <p:ph type="pic" idx="13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0" name="Image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Image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Image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dfs.semanticscholar.org/1c66/90ab404b23d5026dd3ad0c7a49ce2875c1b3.pdf" TargetMode="External"/><Relationship Id="rId3" Type="http://schemas.openxmlformats.org/officeDocument/2006/relationships/hyperlink" Target="http://papers.nips.cc/paper/5313-the-bayesian-case-model-a-generative-approach-for-case-based-reasoning-and-prototype-classification.pdf" TargetMode="External"/><Relationship Id="rId4" Type="http://schemas.openxmlformats.org/officeDocument/2006/relationships/hyperlink" Target="https://arxiv.org/pdf/1703.03717.pdf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eering into the black box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Peering into the black box</a:t>
            </a:r>
          </a:p>
        </p:txBody>
      </p:sp>
      <p:sp>
        <p:nvSpPr>
          <p:cNvPr id="132" name="How to apply model interpretability algorithms for fun and prof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apply model interpretability algorithms for fun and profit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Eth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Ethics</a:t>
            </a:r>
          </a:p>
        </p:txBody>
      </p:sp>
      <p:sp>
        <p:nvSpPr>
          <p:cNvPr id="170" name="GDPR “Right for explanation&quot;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156633" indent="-156633" defTabSz="457200">
              <a:buSzPct val="75000"/>
              <a:buChar char="•"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156633" indent="-156633" defTabSz="457200">
              <a:buSzPct val="75000"/>
              <a:buChar char="•"/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GDPR “Right for explanation"</a:t>
            </a:r>
          </a:p>
          <a:p>
            <a:pPr marL="156633" indent="-156633" defTabSz="457200">
              <a:buSzPct val="75000"/>
              <a:buChar char="•"/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companies “should find simple ways to tell the data subject about the rationale behind, [… the decision …] not necessarily […] disclosure of the full algorithm.” </a:t>
            </a:r>
          </a:p>
        </p:txBody>
      </p:sp>
      <p:pic>
        <p:nvPicPr>
          <p:cNvPr id="17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2204" y="1669129"/>
            <a:ext cx="6180392" cy="4350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I as the produ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 as the product</a:t>
            </a:r>
          </a:p>
        </p:txBody>
      </p:sp>
      <p:sp>
        <p:nvSpPr>
          <p:cNvPr id="174" name="Providing explanations not prediction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156633" indent="-156633" defTabSz="457200">
              <a:buSzPct val="75000"/>
              <a:buChar char="•"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156633" indent="-156633" defTabSz="457200">
              <a:buSzPct val="75000"/>
              <a:buChar char="•"/>
              <a:defRPr sz="1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Providing explanations not predictions</a:t>
            </a:r>
          </a:p>
        </p:txBody>
      </p:sp>
      <p:pic>
        <p:nvPicPr>
          <p:cNvPr id="17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0579" y="1632663"/>
            <a:ext cx="3703642" cy="4260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ther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Solutions</a:t>
            </a:r>
          </a:p>
        </p:txBody>
      </p:sp>
      <p:sp>
        <p:nvSpPr>
          <p:cNvPr id="178" name="Anchor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156633" indent="-156633" defTabSz="457200">
              <a:buSzPct val="75000"/>
              <a:buChar char="•"/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Anchors</a:t>
            </a:r>
          </a:p>
          <a:p>
            <a:pPr marL="156633" indent="-156633" defTabSz="457200">
              <a:buSzPct val="75000"/>
              <a:buChar char="•"/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3" invalidUrl="" action="" tgtFrame="" tooltip="" history="1" highlightClick="0" endSnd="0"/>
              </a:rPr>
              <a:t>BCM</a:t>
            </a:r>
          </a:p>
          <a:p>
            <a:pPr marL="156633" indent="-156633" defTabSz="457200">
              <a:buSzPct val="75000"/>
              <a:buChar char="•"/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Right for the Right Reasons</a:t>
            </a:r>
          </a:p>
        </p:txBody>
      </p:sp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94564" y="2195685"/>
            <a:ext cx="5372086" cy="193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21065" y="1847850"/>
            <a:ext cx="5507465" cy="339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rcRect l="0" t="0" r="0" b="0"/>
          <a:stretch>
            <a:fillRect/>
          </a:stretch>
        </p:blipFill>
        <p:spPr>
          <a:xfrm>
            <a:off x="4285779" y="4038599"/>
            <a:ext cx="3950171" cy="241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184" name="Demo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6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Demo</a:t>
            </a:r>
          </a:p>
        </p:txBody>
      </p:sp>
      <p:pic>
        <p:nvPicPr>
          <p:cNvPr id="18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5232" y="1454150"/>
            <a:ext cx="3794336" cy="4975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igal Weinber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Yigal Weinberger</a:t>
            </a:r>
          </a:p>
        </p:txBody>
      </p:sp>
      <p:sp>
        <p:nvSpPr>
          <p:cNvPr id="135" name="Two M.Sc Degrees EE &amp; E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60011" indent="-260011" defTabSz="484886">
              <a:buSzPct val="75000"/>
              <a:buChar char="•"/>
              <a:defRPr sz="1992"/>
            </a:pPr>
            <a:r>
              <a:t>Two M.Sc Degrees EE &amp; ES</a:t>
            </a:r>
          </a:p>
          <a:p>
            <a:pPr marL="260011" indent="-260011" defTabSz="484886">
              <a:buSzPct val="75000"/>
              <a:buChar char="•"/>
              <a:defRPr sz="1992"/>
            </a:pPr>
            <a:r>
              <a:rPr b="1"/>
              <a:t>TAU</a:t>
            </a:r>
            <a:r>
              <a:t> researcher &amp; Data Scientist </a:t>
            </a:r>
          </a:p>
          <a:p>
            <a:pPr marL="260011" indent="-260011" defTabSz="484886">
              <a:buSzPct val="75000"/>
              <a:buChar char="•"/>
              <a:defRPr b="1" sz="1992"/>
            </a:pPr>
            <a:r>
              <a:t>Intel</a:t>
            </a:r>
            <a:r>
              <a:rPr b="0"/>
              <a:t> SE &amp; Data Scientist</a:t>
            </a:r>
            <a:endParaRPr b="0"/>
          </a:p>
          <a:p>
            <a:pPr marL="260011" indent="-260011" defTabSz="484886">
              <a:buSzPct val="75000"/>
              <a:buChar char="•"/>
              <a:defRPr b="1" sz="1992"/>
            </a:pPr>
            <a:r>
              <a:t>Verint </a:t>
            </a:r>
            <a:r>
              <a:rPr b="0"/>
              <a:t>Data Scientist</a:t>
            </a:r>
            <a:endParaRPr b="0"/>
          </a:p>
          <a:p>
            <a:pPr marL="260011" indent="-260011" defTabSz="484886">
              <a:buSzPct val="75000"/>
              <a:buChar char="•"/>
              <a:defRPr b="1" sz="1992"/>
            </a:pPr>
            <a:r>
              <a:t>Naya collage </a:t>
            </a:r>
            <a:r>
              <a:rPr b="0"/>
              <a:t>Lecturer</a:t>
            </a:r>
            <a:endParaRPr b="0"/>
          </a:p>
          <a:p>
            <a:pPr marL="260011" indent="-260011" defTabSz="484886">
              <a:buSzPct val="75000"/>
              <a:buChar char="•"/>
              <a:defRPr b="1" sz="1992"/>
            </a:pPr>
            <a:r>
              <a:t>Palo Alto Networks </a:t>
            </a:r>
            <a:r>
              <a:rPr b="0"/>
              <a:t>Lead Data Scientist </a:t>
            </a:r>
          </a:p>
        </p:txBody>
      </p:sp>
      <p:pic>
        <p:nvPicPr>
          <p:cNvPr id="13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0408" y="1858747"/>
            <a:ext cx="3419992" cy="3032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900" y="5300556"/>
            <a:ext cx="2395215" cy="1278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5200" y="5435615"/>
            <a:ext cx="2684665" cy="100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ur Plans for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Plans for Today</a:t>
            </a:r>
          </a:p>
        </p:txBody>
      </p:sp>
      <p:sp>
        <p:nvSpPr>
          <p:cNvPr id="141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</a:p>
        </p:txBody>
      </p:sp>
      <p:pic>
        <p:nvPicPr>
          <p:cNvPr id="1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538" y="3759937"/>
            <a:ext cx="11999454" cy="2036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asted-image.png" descr="pasted-image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668044"/>
            <a:ext cx="12065000" cy="5537201"/>
          </a:xfrm>
          <a:prstGeom prst="rect">
            <a:avLst/>
          </a:prstGeom>
        </p:spPr>
      </p:pic>
      <p:sp>
        <p:nvSpPr>
          <p:cNvPr id="145" name="Create a local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 local model</a:t>
            </a:r>
          </a:p>
        </p:txBody>
      </p:sp>
      <p:sp>
        <p:nvSpPr>
          <p:cNvPr id="146" name="Assign more weight to nearby data point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234950" indent="-234950" defTabSz="438150">
              <a:buSzPct val="75000"/>
              <a:buChar char="•"/>
              <a:defRPr sz="1800"/>
            </a:pPr>
            <a:r>
              <a:t>Assign more weight to nearby data points </a:t>
            </a:r>
          </a:p>
          <a:p>
            <a:pPr marL="234950" indent="-234950" defTabSz="438150">
              <a:buSzPct val="75000"/>
              <a:buChar char="•"/>
              <a:defRPr sz="1800"/>
            </a:pPr>
            <a:r>
              <a:t>Randomly sample from all data points</a:t>
            </a:r>
          </a:p>
          <a:p>
            <a:pPr marL="171450" indent="-171450" defTabSz="438150">
              <a:buSzPct val="100000"/>
              <a:buChar char="•"/>
              <a:defRPr sz="1800"/>
            </a:pPr>
            <a:r>
              <a:t>Use general model to mesure probability </a:t>
            </a:r>
          </a:p>
          <a:p>
            <a:pPr marL="171450" indent="-171450" defTabSz="438150">
              <a:buSzPct val="100000"/>
              <a:buChar char="•"/>
              <a:defRPr sz="1800"/>
            </a:pPr>
            <a:r>
              <a:t>Create a local model to interoperate examine data 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lgorithm to create a local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 to create a local model</a:t>
            </a:r>
          </a:p>
        </p:txBody>
      </p:sp>
      <p:sp>
        <p:nvSpPr>
          <p:cNvPr id="149" name="Assign more weight to nearby data point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234950" indent="-234950" defTabSz="438150">
              <a:buSzPct val="75000"/>
              <a:buChar char="•"/>
              <a:defRPr sz="1800"/>
            </a:pPr>
            <a:r>
              <a:t>Assign more weight to nearby data points </a:t>
            </a:r>
          </a:p>
          <a:p>
            <a:pPr marL="234950" indent="-234950" defTabSz="438150">
              <a:buSzPct val="75000"/>
              <a:buChar char="•"/>
              <a:defRPr sz="1800"/>
            </a:pPr>
            <a:r>
              <a:t>Randomly sample from all data points</a:t>
            </a:r>
          </a:p>
          <a:p>
            <a:pPr marL="171450" indent="-171450" defTabSz="438150">
              <a:buSzPct val="100000"/>
              <a:buChar char="•"/>
              <a:defRPr sz="1800"/>
            </a:pPr>
            <a:r>
              <a:t>Use general model to mesure probability </a:t>
            </a:r>
          </a:p>
          <a:p>
            <a:pPr marL="171450" indent="-171450" defTabSz="438150">
              <a:buSzPct val="100000"/>
              <a:buChar char="•"/>
              <a:defRPr sz="1800"/>
            </a:pPr>
            <a:r>
              <a:t>Create a local model to interoperate examine data point</a:t>
            </a:r>
          </a:p>
        </p:txBody>
      </p:sp>
      <p:pic>
        <p:nvPicPr>
          <p:cNvPr id="1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6650" y="1282700"/>
            <a:ext cx="8801100" cy="4483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ntu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Intuition</a:t>
            </a:r>
          </a:p>
        </p:txBody>
      </p:sp>
      <p:sp>
        <p:nvSpPr>
          <p:cNvPr id="153" name="The actual feature importance may depend on the close proximity of the data poin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>
            <a:lvl1pPr marL="313266" indent="-313266">
              <a:buSzPct val="75000"/>
              <a:buChar char="•"/>
            </a:lvl1pPr>
          </a:lstStyle>
          <a:p>
            <a:pPr/>
            <a:r>
              <a:t>The actual feature importance may depend on the close proximity of the data point </a:t>
            </a:r>
          </a:p>
        </p:txBody>
      </p:sp>
      <p:pic>
        <p:nvPicPr>
          <p:cNvPr id="15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700" y="871244"/>
            <a:ext cx="7112000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he three aspects of M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three aspects of MI</a:t>
            </a:r>
          </a:p>
        </p:txBody>
      </p:sp>
      <p:sp>
        <p:nvSpPr>
          <p:cNvPr id="157" name="Improving the model by removing bias feature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13266" indent="-313266">
              <a:buSzPct val="75000"/>
              <a:buChar char="•"/>
            </a:pPr>
            <a:r>
              <a:t>Improving the model by removing bias features</a:t>
            </a:r>
          </a:p>
          <a:p>
            <a:pPr marL="313266" indent="-313266">
              <a:buSzPct val="75000"/>
              <a:buChar char="•"/>
            </a:pPr>
            <a:r>
              <a:t>Ethics &amp; GDRP</a:t>
            </a:r>
          </a:p>
          <a:p>
            <a:pPr marL="313266" indent="-313266">
              <a:buSzPct val="75000"/>
              <a:buChar char="•"/>
            </a:pPr>
            <a:r>
              <a:t>Using the local model as the product</a:t>
            </a:r>
          </a:p>
        </p:txBody>
      </p:sp>
      <p:pic>
        <p:nvPicPr>
          <p:cNvPr id="1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1900" y="1682750"/>
            <a:ext cx="5080000" cy="408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odel Improv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Improvement</a:t>
            </a:r>
          </a:p>
        </p:txBody>
      </p:sp>
      <p:sp>
        <p:nvSpPr>
          <p:cNvPr id="161" name="Improving the model by removing bias feature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13266" indent="-313266">
              <a:buSzPct val="75000"/>
              <a:buChar char="•"/>
            </a:pPr>
            <a:r>
              <a:t>Improving the model by removing bias features</a:t>
            </a:r>
          </a:p>
          <a:p>
            <a:pPr marL="313266" indent="-313266">
              <a:buSzPct val="75000"/>
              <a:buChar char="•"/>
            </a:pPr>
            <a:r>
              <a:t>Ethics &amp; GDRP</a:t>
            </a:r>
          </a:p>
          <a:p>
            <a:pPr marL="313266" indent="-313266">
              <a:buSzPct val="75000"/>
              <a:buChar char="•"/>
            </a:pPr>
            <a:r>
              <a:t>Using the local model as the product</a:t>
            </a:r>
          </a:p>
        </p:txBody>
      </p:sp>
      <p:pic>
        <p:nvPicPr>
          <p:cNvPr id="1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50" y="2565400"/>
            <a:ext cx="9512300" cy="281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odel Improv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Improvement</a:t>
            </a:r>
          </a:p>
        </p:txBody>
      </p:sp>
      <p:sp>
        <p:nvSpPr>
          <p:cNvPr id="165" name="Improving the model by removing bias feature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13266" indent="-313266">
              <a:buSzPct val="75000"/>
              <a:buChar char="•"/>
            </a:pPr>
            <a:r>
              <a:t>Improving the model by removing bias features</a:t>
            </a:r>
          </a:p>
          <a:p>
            <a:pPr marL="313266" indent="-313266">
              <a:buSzPct val="75000"/>
              <a:buChar char="•"/>
            </a:pPr>
            <a:r>
              <a:t>Ethics &amp; GDRP</a:t>
            </a:r>
          </a:p>
          <a:p>
            <a:pPr marL="313266" indent="-313266">
              <a:buSzPct val="75000"/>
              <a:buChar char="•"/>
            </a:pPr>
            <a:r>
              <a:t>Using the local model as the product</a:t>
            </a:r>
          </a:p>
        </p:txBody>
      </p:sp>
      <p:pic>
        <p:nvPicPr>
          <p:cNvPr id="1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450" y="1905000"/>
            <a:ext cx="9512300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iphy.gif" descr="giphy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5082" y="2575227"/>
            <a:ext cx="3630018" cy="3630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